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3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2F7F2-FA0A-4420-8B6E-00581A8A67E7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B4675-1342-4149-AE8D-379ECD991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684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2F7F2-FA0A-4420-8B6E-00581A8A67E7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B4675-1342-4149-AE8D-379ECD991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685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2F7F2-FA0A-4420-8B6E-00581A8A67E7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B4675-1342-4149-AE8D-379ECD991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8950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2F7F2-FA0A-4420-8B6E-00581A8A67E7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B4675-1342-4149-AE8D-379ECD991467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337910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2F7F2-FA0A-4420-8B6E-00581A8A67E7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B4675-1342-4149-AE8D-379ECD991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6854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2F7F2-FA0A-4420-8B6E-00581A8A67E7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B4675-1342-4149-AE8D-379ECD991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4906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2F7F2-FA0A-4420-8B6E-00581A8A67E7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B4675-1342-4149-AE8D-379ECD991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358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2F7F2-FA0A-4420-8B6E-00581A8A67E7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B4675-1342-4149-AE8D-379ECD991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7195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2F7F2-FA0A-4420-8B6E-00581A8A67E7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B4675-1342-4149-AE8D-379ECD991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927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2F7F2-FA0A-4420-8B6E-00581A8A67E7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B4675-1342-4149-AE8D-379ECD991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904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2F7F2-FA0A-4420-8B6E-00581A8A67E7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B4675-1342-4149-AE8D-379ECD991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910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2F7F2-FA0A-4420-8B6E-00581A8A67E7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B4675-1342-4149-AE8D-379ECD991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440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2F7F2-FA0A-4420-8B6E-00581A8A67E7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B4675-1342-4149-AE8D-379ECD991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049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2F7F2-FA0A-4420-8B6E-00581A8A67E7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B4675-1342-4149-AE8D-379ECD991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593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2F7F2-FA0A-4420-8B6E-00581A8A67E7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B4675-1342-4149-AE8D-379ECD991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167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2F7F2-FA0A-4420-8B6E-00581A8A67E7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B4675-1342-4149-AE8D-379ECD991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562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2F7F2-FA0A-4420-8B6E-00581A8A67E7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B4675-1342-4149-AE8D-379ECD991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848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BF62F7F2-FA0A-4420-8B6E-00581A8A67E7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B5B4675-1342-4149-AE8D-379ECD991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82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m.wikipedia.org/wiki/Chandragupta_II" TargetMode="External"/><Relationship Id="rId2" Type="http://schemas.openxmlformats.org/officeDocument/2006/relationships/hyperlink" Target="https://en.m.wikipedia.org/wiki/Vikram%C4%81ditya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en.m.wikipedia.org/wiki/Yasodharman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B7BFB-56E4-9C42-B224-77DD086804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1012" y="314633"/>
            <a:ext cx="8689976" cy="2487561"/>
          </a:xfrm>
        </p:spPr>
        <p:txBody>
          <a:bodyPr>
            <a:normAutofit/>
          </a:bodyPr>
          <a:lstStyle/>
          <a:p>
            <a:br>
              <a:rPr lang="en-US" sz="1800" kern="100" dirty="0">
                <a:solidFill>
                  <a:schemeClr val="accent6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AU" b="1" kern="100" dirty="0" err="1">
                <a:solidFill>
                  <a:srgbClr val="7030A0"/>
                </a:solidFill>
                <a:latin typeface="Kalpurush" panose="02000600000000000000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কালিদাস</a:t>
            </a:r>
            <a:r>
              <a:rPr lang="en-AU" b="1" kern="100" dirty="0">
                <a:solidFill>
                  <a:srgbClr val="7030A0"/>
                </a:solidFill>
                <a:latin typeface="Kalpurush" panose="02000600000000000000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AU" b="1" kern="100" dirty="0" err="1">
                <a:solidFill>
                  <a:srgbClr val="7030A0"/>
                </a:solidFill>
                <a:latin typeface="Kalpurush" panose="02000600000000000000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রচিত</a:t>
            </a:r>
            <a:r>
              <a:rPr lang="en-AU" b="1" kern="100" dirty="0">
                <a:solidFill>
                  <a:srgbClr val="7030A0"/>
                </a:solidFill>
                <a:latin typeface="Kalpurush" panose="02000600000000000000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AU" b="1" kern="100" dirty="0" err="1">
                <a:solidFill>
                  <a:srgbClr val="7030A0"/>
                </a:solidFill>
                <a:latin typeface="Kalpurush" panose="02000600000000000000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অভিজ্ঞানশকুন্তলম্</a:t>
            </a:r>
            <a:r>
              <a:rPr lang="en-AU" b="1" kern="100" dirty="0">
                <a:solidFill>
                  <a:srgbClr val="7030A0"/>
                </a:solidFill>
                <a:latin typeface="Kalpurush" panose="02000600000000000000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AU" b="1" kern="100" dirty="0" err="1">
                <a:solidFill>
                  <a:srgbClr val="7030A0"/>
                </a:solidFill>
                <a:latin typeface="Kalpurush" panose="02000600000000000000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নাটক</a:t>
            </a:r>
            <a:br>
              <a:rPr lang="en-AU" b="1" kern="100" dirty="0">
                <a:solidFill>
                  <a:srgbClr val="7030A0"/>
                </a:solidFill>
                <a:latin typeface="Kalpurush" panose="02000600000000000000" pitchFamily="2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IN" sz="22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Course- DSE-3 (VI Semester Honours Students)</a:t>
            </a:r>
            <a:br>
              <a:rPr lang="en-US" dirty="0"/>
            </a:b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53D2C1-D258-B2CB-8F85-529E8F62698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IN" sz="7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Kaushik Sarkar</a:t>
            </a:r>
            <a:br>
              <a:rPr lang="en-IN" sz="7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7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Sanskrit</a:t>
            </a:r>
            <a:br>
              <a:rPr lang="en-IN" sz="7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7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Bejoy Narayan Mahavidyalaya</a:t>
            </a:r>
            <a:br>
              <a:rPr lang="en-IN" sz="7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7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Itachuna,Hooghly</a:t>
            </a:r>
            <a:br>
              <a:rPr lang="en-IN" sz="7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7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West Bengal </a:t>
            </a:r>
            <a:br>
              <a:rPr lang="en-IN" sz="2400" b="1" dirty="0">
                <a:solidFill>
                  <a:schemeClr val="tx1"/>
                </a:solidFill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7381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37DA57E-8D0B-21CF-39D4-4043D70E800F}"/>
              </a:ext>
            </a:extLst>
          </p:cNvPr>
          <p:cNvSpPr txBox="1"/>
          <p:nvPr/>
        </p:nvSpPr>
        <p:spPr>
          <a:xfrm>
            <a:off x="2448232" y="316779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en-AU" sz="2800" b="1" dirty="0" err="1">
                <a:solidFill>
                  <a:srgbClr val="2F5496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অভিজ্ঞানশকুন্তলম্</a:t>
            </a:r>
            <a:r>
              <a:rPr lang="en-AU" sz="2800" b="1" dirty="0">
                <a:solidFill>
                  <a:srgbClr val="2F5496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800" b="1" dirty="0" err="1">
                <a:solidFill>
                  <a:srgbClr val="2F5496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নাটকের</a:t>
            </a:r>
            <a:r>
              <a:rPr lang="en-AU" sz="2800" b="1" dirty="0">
                <a:solidFill>
                  <a:srgbClr val="2F5496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800" b="1" dirty="0" err="1">
                <a:solidFill>
                  <a:srgbClr val="2F5496"/>
                </a:solidFill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নামকরণের</a:t>
            </a:r>
            <a:r>
              <a:rPr lang="en-AU" sz="2800" b="1" dirty="0">
                <a:solidFill>
                  <a:srgbClr val="2F5496"/>
                </a:solidFill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800" b="1" dirty="0" err="1">
                <a:solidFill>
                  <a:srgbClr val="2F5496"/>
                </a:solidFill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তাৎপর্য</a:t>
            </a:r>
            <a:endParaRPr lang="en-US" sz="28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C38E431-98E1-C143-A52D-486B42866AFD}"/>
              </a:ext>
            </a:extLst>
          </p:cNvPr>
          <p:cNvSpPr txBox="1"/>
          <p:nvPr/>
        </p:nvSpPr>
        <p:spPr>
          <a:xfrm>
            <a:off x="1002889" y="2000297"/>
            <a:ext cx="9468465" cy="37471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এই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নাটকে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‘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অভিজ্ঞানাভরণ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’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বৃত্তান্তটি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এতই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গুরুত্বপূর্ণ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যে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,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এইটি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নাটকের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প্রথম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,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চতুর্থ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,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পঞ্চম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,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ষষ্ঠ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ও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কিছুটা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সপ্তম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অংকেও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ঘটনার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উপর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কেবল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প্রভাববিস্তার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করেনি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,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উক্ত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অংকসমূহের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ঘটনাকে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বহুল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পরিমাণে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নিয়ন্ত্রিতও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করেছে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।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সংক্ষেপে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বলতে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গেলে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,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অভিজ্ঞান-আভরণ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অর্থা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ৎ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রাজাকর্তৃক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তপোবন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বালা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শকুন্তলাকে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প্রদত্ত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নিজের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নামাংকিত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অঙ্গুরীয়কটির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মাধ্যমে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নায়ক-নায়িকার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মধ্যে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মিলন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সংঘটিত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হয়েছে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,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দৈবক্রমে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অঙ্গুরীয়কটি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হারিয়ে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গেলে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দুষ্যন্ত-শকুন্তলার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ভাগ্যে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বিচ্ছেদের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অভিশাপ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নেমে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এসেছে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এবং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অঙ্গুরীয়কটির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পুনঃ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প্রাপ্তিতে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উভয়ের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মধ্যে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আবার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মিলন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সংঘটিত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হয়েছে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।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সুতরাং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এ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নাটকে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অভিজ্ঞান-আভরণ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এর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বৃত্তান্ত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যে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নাটকের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গভিতার্থব্যঞ্জক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হয়েছে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,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সে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বিষয়ে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কোন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সন্দেহের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অবকাশ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নেই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।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তাই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“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অভিজ্ঞান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শকুন্তলম্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”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নাটকের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শীর্ষনাম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এ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নাটকের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পক্ষে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সঙ্গত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,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সমীচীন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,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শোভন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ও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গভীর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অর্থবহ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হয়েছে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।</a:t>
            </a:r>
          </a:p>
        </p:txBody>
      </p:sp>
    </p:spTree>
    <p:extLst>
      <p:ext uri="{BB962C8B-B14F-4D97-AF65-F5344CB8AC3E}">
        <p14:creationId xmlns:p14="http://schemas.microsoft.com/office/powerpoint/2010/main" val="38322426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80360" y="1365503"/>
            <a:ext cx="5501640" cy="236829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DE89AB6-293C-27A0-CDC4-BA884E274FAC}"/>
              </a:ext>
            </a:extLst>
          </p:cNvPr>
          <p:cNvSpPr txBox="1"/>
          <p:nvPr/>
        </p:nvSpPr>
        <p:spPr>
          <a:xfrm>
            <a:off x="501445" y="415953"/>
            <a:ext cx="10550013" cy="55412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সংস্কৃত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কাব্য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কাননে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নাট্যকার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রূপে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কালিদাস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যেন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প্রস্ফুটিত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পারিজাত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তিনি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তাঁর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অমর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সৃষ্টির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দ্বারা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সংস্কৃত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সাহিত্য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কে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বিশ্ব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সাহিত্যের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ইতিহাসে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এক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সম্মানজনক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প্রতিষ্ঠা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দিয়ে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গেছেন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তাঁর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রচিত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তিনখানি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নাটকের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মধ্যে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অভিজ্ঞানশকুন্তলম্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কালিদাসের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সর্বস্বগ্রন্থ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- “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কালিদাসস্য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সর্বস্বমভিজ্ঞানশকুন্তলম্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”।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দুষ্মন্ত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—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শকুন্তলার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প্রণয়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নাটকটির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বিষয়বস্তু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</a:t>
            </a:r>
            <a:endParaRPr lang="en-AU" sz="2000" b="1" u="sng" kern="100" dirty="0">
              <a:solidFill>
                <a:srgbClr val="2F5496"/>
              </a:solidFill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AU" sz="1800" b="1" u="sng" kern="100" dirty="0">
              <a:solidFill>
                <a:srgbClr val="2F5496"/>
              </a:solidFill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AU" sz="2800" b="1" u="sng" kern="100" dirty="0" err="1">
                <a:solidFill>
                  <a:srgbClr val="2F5496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কবি</a:t>
            </a:r>
            <a:r>
              <a:rPr lang="en-AU" sz="2800" b="1" u="sng" kern="100" dirty="0">
                <a:solidFill>
                  <a:srgbClr val="2F5496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800" b="1" u="sng" kern="100" dirty="0" err="1">
                <a:solidFill>
                  <a:srgbClr val="2F5496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পরিচিতি</a:t>
            </a:r>
            <a:endParaRPr lang="en-US" sz="2800" kern="1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 </a:t>
            </a:r>
            <a:endParaRPr lang="en-US" sz="2000" kern="1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মহাকবি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কালিদাস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প্রাচীন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যুগের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কবি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ধ্রুপদি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সংস্কৃত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ভাষার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এক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বিশিষ্ট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কবি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ও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নাট্যকার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হলেন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মহাকবি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কালিদাস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তিনি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সংস্কৃত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ভাষার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শ্রেষ্ঠ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কবিরূপে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পরিচিত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তাঁর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জীবনকাহিনী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সম্পর্কে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বিশেষ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নির্ভরযোগ্য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তথ্য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পাওয়া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যায়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না।তিনি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শিপ্রা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নদীর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কুলে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উজ্জয়িনী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নগরের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কাছে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বাস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করতেন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সম্রাট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বিক্রমাদিত্যের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সভাকবি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ছিলেন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 </a:t>
            </a:r>
            <a:r>
              <a:rPr lang="en-AU" sz="2000" u="sng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  <a:hlinkClick r:id="rId2" tooltip="বিক্রমাদিত্য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বেশ</a:t>
            </a:r>
            <a:r>
              <a:rPr lang="en-AU" sz="2000" u="sng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  <a:hlinkClick r:id="rId2" tooltip="বিক্রমাদিত্য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AU" sz="2000" u="sng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  <a:hlinkClick r:id="rId2" tooltip="বিক্রমাদিত্য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কিছু</a:t>
            </a:r>
            <a:r>
              <a:rPr lang="en-AU" sz="2000" u="sng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  <a:hlinkClick r:id="rId2" tooltip="বিক্রমাদিত্য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AU" sz="2000" u="sng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  <a:hlinkClick r:id="rId2" tooltip="বিক্রমাদিত্য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প্রাচীন</a:t>
            </a:r>
            <a:r>
              <a:rPr lang="en-AU" sz="2000" u="sng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  <a:hlinkClick r:id="rId2" tooltip="বিক্রমাদিত্য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AU" sz="2000" u="sng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  <a:hlinkClick r:id="rId2" tooltip="বিক্রমাদিত্য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এবং</a:t>
            </a:r>
            <a:r>
              <a:rPr lang="en-AU" sz="2000" u="sng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  <a:hlinkClick r:id="rId2" tooltip="বিক্রমাদিত্য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AU" sz="2000" u="sng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  <a:hlinkClick r:id="rId2" tooltip="বিক্রমাদিত্য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মধ্যযুগীয়</a:t>
            </a:r>
            <a:r>
              <a:rPr lang="en-AU" sz="2000" u="sng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  <a:hlinkClick r:id="rId2" tooltip="বিক্রমাদিত্য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AU" sz="2000" u="sng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  <a:hlinkClick r:id="rId2" tooltip="বিক্রমাদিত্য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বই</a:t>
            </a:r>
            <a:r>
              <a:rPr lang="en-AU" sz="2000" u="sng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  <a:hlinkClick r:id="rId2" tooltip="বিক্রমাদিত্য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AU" sz="2000" u="sng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  <a:hlinkClick r:id="rId2" tooltip="বিক্রমাদিত্য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বলে</a:t>
            </a:r>
            <a:r>
              <a:rPr lang="en-AU" sz="2000" u="sng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  <a:hlinkClick r:id="rId2" tooltip="বিক্রমাদিত্য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AU" sz="2000" u="sng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  <a:hlinkClick r:id="rId2" tooltip="বিক্রমাদিত্য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যে</a:t>
            </a:r>
            <a:r>
              <a:rPr lang="en-AU" sz="2000" u="sng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  <a:hlinkClick r:id="rId2" tooltip="বিক্রমাদিত্য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AU" sz="2000" u="sng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  <a:hlinkClick r:id="rId2" tooltip="বিক্রমাদিত্য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কালিদাস</a:t>
            </a:r>
            <a:r>
              <a:rPr lang="en-AU" sz="2000" u="sng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  <a:hlinkClick r:id="rId2" tooltip="বিক্রমাদিত্য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AU" sz="2000" u="sng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  <a:hlinkClick r:id="rId2" tooltip="বিক্রমাদিত্য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ছিলেন</a:t>
            </a:r>
            <a:r>
              <a:rPr lang="en-AU" sz="2000" u="sng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  <a:hlinkClick r:id="rId2" tooltip="বিক্রমাদিত্য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AU" sz="2000" u="sng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  <a:hlinkClick r:id="rId2" tooltip="বিক্রমাদিত্য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বিক্রমাদিত্য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 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নামে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একজন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রাজার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দরবারী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কবি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 । </a:t>
            </a:r>
            <a:r>
              <a:rPr lang="en-AU" sz="2000" u="sng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  <a:hlinkClick r:id="rId2" tooltip="বিক্রমাদিত্য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বিক্রমাদিত্য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 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নামে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একজন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কিংবদন্তি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রাজা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 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খ্রিস্টপূর্ব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১ম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শতাব্দীতে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উজ্জয়িনী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থেকে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রাজত্ব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করতেন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বলে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জানা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যায়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 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পণ্ডিতদের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একাংশ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বিশ্বাস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করেন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যে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এই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কিংবদন্তি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 </a:t>
            </a:r>
            <a:r>
              <a:rPr lang="en-AU" sz="2000" u="sng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  <a:hlinkClick r:id="rId2" tooltip="বিক্রমাদিত্য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বিক্রমাদিত্য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 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আদৌ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কোনো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ঐতিহাসিক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ব্যক্তিত্ব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নন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 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আরও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কিছু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রাজা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আছেন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যারা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উজ্জয়িনী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থেকে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শাসন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করেছিলেন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এবং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 </a:t>
            </a:r>
            <a:r>
              <a:rPr lang="en-AU" sz="2000" i="1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বিক্রমাদিত্য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 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উপাধি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গ্রহণ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করেছিলেন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,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তাদের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মধ্যে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উল্লেখযোগ্য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হলেন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 </a:t>
            </a:r>
            <a:r>
              <a:rPr lang="en-AU" sz="2000" u="sng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  <a:hlinkClick r:id="rId3" tooltip="দ্বিতীয় চন্দ্রগুপ্ত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দ্বিতীয়</a:t>
            </a:r>
            <a:r>
              <a:rPr lang="en-AU" sz="2000" u="sng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  <a:hlinkClick r:id="rId3" tooltip="দ্বিতীয় চন্দ্রগুপ্ত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AU" sz="2000" u="sng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  <a:hlinkClick r:id="rId3" tooltip="দ্বিতীয় চন্দ্রগুপ্ত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চন্দ্রগুপ্ত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 (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আর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. 380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সিই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- 415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সিই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)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এবং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 </a:t>
            </a:r>
            <a:r>
              <a:rPr lang="en-AU" sz="2000" u="sng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  <a:hlinkClick r:id="rId4" tooltip="যশোধর্মণ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যশোধর্মন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 (6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তম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শতাব্দী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)।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সবচেয়ে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জনপ্রিয়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তত্ত্ব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হল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কালিদাস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দ্বিতীয়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চন্দ্রগুপ্তের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রাজত্বকালে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বিকাশ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লাভ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করেছিলেন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এবং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তাই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খ্রিস্টীয়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চতুর্থ-৫ম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শতাব্দীতে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বসবাস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করতেন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</a:t>
            </a:r>
            <a:endParaRPr lang="en-US" sz="2000" kern="1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9706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B7F5F84-CDD3-F61E-540C-891E33203DF6}"/>
              </a:ext>
            </a:extLst>
          </p:cNvPr>
          <p:cNvSpPr txBox="1"/>
          <p:nvPr/>
        </p:nvSpPr>
        <p:spPr>
          <a:xfrm>
            <a:off x="49161" y="1582340"/>
            <a:ext cx="11651226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en-AU" sz="2800" b="1" u="sng" dirty="0" err="1">
                <a:solidFill>
                  <a:srgbClr val="2F5496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অভিজ্ঞানশকুন্তলম</a:t>
            </a:r>
            <a:r>
              <a:rPr lang="en-AU" sz="2800" b="1" u="sng" dirty="0">
                <a:solidFill>
                  <a:srgbClr val="2F5496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800" b="1" u="sng" dirty="0" err="1">
                <a:solidFill>
                  <a:srgbClr val="2F5496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নাটকের</a:t>
            </a:r>
            <a:r>
              <a:rPr lang="en-AU" sz="2800" b="1" u="sng" dirty="0">
                <a:solidFill>
                  <a:srgbClr val="2F5496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800" b="1" u="sng" dirty="0" err="1">
                <a:solidFill>
                  <a:srgbClr val="2F5496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উৎস</a:t>
            </a:r>
            <a:endParaRPr lang="en-AU" sz="2800" b="1" u="sng" dirty="0">
              <a:solidFill>
                <a:srgbClr val="2F5496"/>
              </a:solidFill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  <a:p>
            <a:pPr algn="ctr" fontAlgn="base"/>
            <a:endParaRPr lang="en-US" sz="20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  <a:p>
            <a:pPr algn="just" fontAlgn="base"/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কালিদাস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রচিত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অভিজ্ঞানশকুন্তলম্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নাটক-এর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উৎস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হল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মহাভারতের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আদিপর্বের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(৭০-৭৪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তম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অধ্যায়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)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শকুন্তলোপাখ্যান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অনেকে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আবার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এই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নাটকটির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উৎস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হিসেবে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পদ্মপুরাণের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কথাও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উল্লেখ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করেছেন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</a:t>
            </a:r>
            <a:endParaRPr lang="en-US" sz="20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  <a:p>
            <a:pPr fontAlgn="base"/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 </a:t>
            </a:r>
            <a:endParaRPr lang="en-US" sz="20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  <a:p>
            <a:pPr algn="ctr" fontAlgn="base"/>
            <a:r>
              <a:rPr lang="en-AU" sz="2400" b="1" u="sng" dirty="0" err="1">
                <a:solidFill>
                  <a:srgbClr val="2F5496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অভিজ্ঞানশকুন্তলম্</a:t>
            </a:r>
            <a:r>
              <a:rPr lang="en-AU" sz="2400" b="1" u="sng" dirty="0">
                <a:solidFill>
                  <a:srgbClr val="2F5496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400" b="1" u="sng" dirty="0" err="1">
                <a:solidFill>
                  <a:srgbClr val="2F5496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নাটকের</a:t>
            </a:r>
            <a:r>
              <a:rPr lang="en-AU" sz="2400" b="1" u="sng" dirty="0">
                <a:solidFill>
                  <a:srgbClr val="2F5496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400" b="1" u="sng" dirty="0" err="1">
                <a:solidFill>
                  <a:srgbClr val="2F5496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নাট্য</a:t>
            </a:r>
            <a:r>
              <a:rPr lang="en-AU" sz="2400" b="1" u="sng" dirty="0">
                <a:solidFill>
                  <a:srgbClr val="2F5496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400" b="1" u="sng" dirty="0" err="1">
                <a:solidFill>
                  <a:srgbClr val="2F5496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বৈশিষ্ট্য</a:t>
            </a:r>
            <a:endParaRPr lang="en-AU" sz="2400" b="1" u="sng" dirty="0">
              <a:solidFill>
                <a:srgbClr val="2F5496"/>
              </a:solidFill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  <a:p>
            <a:pPr algn="ctr" fontAlgn="base"/>
            <a:endParaRPr lang="en-US" sz="24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  <a:p>
            <a:pPr algn="just" fontAlgn="base"/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১)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নাটকটিতে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মহাকবি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কালিদাস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ঘটনার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বিন্যাস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ও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বর্ণনায়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দক্ষতার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পরিচয়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দিয়েছেন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</a:t>
            </a:r>
            <a:endParaRPr lang="en-US" sz="20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  <a:p>
            <a:pPr algn="just" fontAlgn="base"/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২)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চতুর্থ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অঙ্কে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প্রকৃতির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সঙ্গে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মানুষের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সম্পর্ক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খুব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সুন্দরভাবে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ফুটিয়ে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তুলেছেন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এছাড়াও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চতুর্থ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অঙ্কে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দুর্বাসার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অভিশাপ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কালিদাসের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অভিনব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সংযোজন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</a:t>
            </a:r>
            <a:endParaRPr lang="en-US" sz="20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  <a:p>
            <a:pPr algn="just" fontAlgn="base"/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৩)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পঞ্চম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অঙ্কে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জনপ্রিয়তা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লাভ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করেছে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তার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দ্বন্দ্ব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ও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নাট্য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রসের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অবদানের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জন্য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</a:t>
            </a:r>
            <a:endParaRPr lang="en-US" sz="20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  <a:p>
            <a:pPr algn="just" fontAlgn="base"/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৪)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এই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নাটকটি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বৈধর্মী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রীতিতে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রচিত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এই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নাটকে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চমৎকার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ছন্দ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ও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অলংকার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ব্যবহার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করা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হয়েছে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</a:t>
            </a:r>
            <a:endParaRPr lang="en-US" sz="20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  <a:p>
            <a:pPr algn="just" fontAlgn="base"/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৫)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নাটকটিতে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শৃঙ্গার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রস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প্রাধান্য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পেয়েছে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</a:t>
            </a:r>
            <a:endParaRPr lang="en-US" sz="20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  <a:p>
            <a:pPr algn="just" fontAlgn="base"/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৬)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নাটকটিতে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একই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সাথে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স্বর্গ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ও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মর্ত্য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বাঁধা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পড়েছে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</a:t>
            </a:r>
            <a:endParaRPr lang="en-US" sz="20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  <a:p>
            <a:pPr algn="just" fontAlgn="base"/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৭)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রূপের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মোহ,সংযম,নিষ্ঠা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ও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মাধুর্য্যের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মাধ্যমে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কিভাবে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দিব্য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প্রেম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লাভ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করা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যায়,তা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এখানে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দেখানো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হয়েছে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</a:t>
            </a:r>
            <a:endParaRPr lang="en-US" sz="20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  <a:p>
            <a:pPr algn="just" fontAlgn="base"/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৮)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চরিত্র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সৃষ্টিতে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কবি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অসাধারন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প্রতিভার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পরিচয়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দিয়েছেন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অনসূয়া,প্রিয়ংবদা,গৌতমী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প্রভৃতি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চরিত্র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কালিদাসের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নিজস্ব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সৃষ্টি</a:t>
            </a:r>
            <a:r>
              <a:rPr lang="en-AU" sz="20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</a:t>
            </a:r>
            <a:endParaRPr lang="en-US" sz="20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0982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1BD12CA-1350-5AA9-E6E8-D76EC1E596FD}"/>
              </a:ext>
            </a:extLst>
          </p:cNvPr>
          <p:cNvSpPr txBox="1"/>
          <p:nvPr/>
        </p:nvSpPr>
        <p:spPr>
          <a:xfrm>
            <a:off x="875072" y="678426"/>
            <a:ext cx="10304206" cy="59862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en-AU" sz="2400" b="1" u="sng" dirty="0" err="1">
                <a:solidFill>
                  <a:srgbClr val="2F5496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অভিজ্ঞানশকুন্তলম্</a:t>
            </a:r>
            <a:r>
              <a:rPr lang="en-AU" sz="2400" b="1" u="sng" dirty="0">
                <a:solidFill>
                  <a:srgbClr val="2F5496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400" b="1" u="sng" dirty="0" err="1">
                <a:solidFill>
                  <a:srgbClr val="2F5496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নাটকের</a:t>
            </a:r>
            <a:r>
              <a:rPr lang="en-AU" sz="2400" b="1" u="sng" dirty="0">
                <a:solidFill>
                  <a:srgbClr val="2F5496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400" b="1" u="sng" dirty="0" err="1">
                <a:solidFill>
                  <a:srgbClr val="2F5496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প্রথম</a:t>
            </a:r>
            <a:r>
              <a:rPr lang="en-AU" sz="2400" b="1" u="sng" dirty="0">
                <a:solidFill>
                  <a:srgbClr val="2F5496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400" b="1" u="sng" dirty="0" err="1">
                <a:solidFill>
                  <a:srgbClr val="2F5496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অঙ্ক</a:t>
            </a:r>
            <a:endParaRPr lang="en-US" sz="24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  <a:p>
            <a:pPr algn="just" fontAlgn="base">
              <a:spcBef>
                <a:spcPts val="600"/>
              </a:spcBef>
              <a:spcAft>
                <a:spcPts val="1200"/>
              </a:spcAft>
            </a:pP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নাটকের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প্রথম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অঙ্কের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শুরুতেই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দেখা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যায়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দক্ষযজ্ঞ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শেষ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করে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শিব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যেমন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পিনাক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হাতে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পলায়ন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যক্ষকে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অনুসরন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করেছিলেন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,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তেমনি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ধনুতে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শর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যোজনা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করে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পলায়মান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হরিণকে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ধাওয়া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করতে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করতে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তপোবনে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করলেন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-</a:t>
            </a:r>
            <a:endParaRPr lang="en-US" sz="18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  <a:p>
            <a:pPr algn="ctr" fontAlgn="base"/>
            <a:r>
              <a:rPr lang="en-AU" sz="1800" dirty="0">
                <a:solidFill>
                  <a:srgbClr val="002060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“</a:t>
            </a:r>
            <a:r>
              <a:rPr lang="en-AU" sz="1800" dirty="0" err="1">
                <a:solidFill>
                  <a:srgbClr val="002060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মৃগানুসারিনং</a:t>
            </a:r>
            <a:r>
              <a:rPr lang="en-AU" sz="1800" dirty="0">
                <a:solidFill>
                  <a:srgbClr val="002060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002060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সাক্ষা</a:t>
            </a:r>
            <a:r>
              <a:rPr lang="en-AU" sz="1800" dirty="0">
                <a:solidFill>
                  <a:srgbClr val="002060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ৎ </a:t>
            </a:r>
            <a:r>
              <a:rPr lang="en-AU" sz="1800" dirty="0" err="1">
                <a:solidFill>
                  <a:srgbClr val="002060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পশ্যামীর</a:t>
            </a:r>
            <a:r>
              <a:rPr lang="en-AU" sz="1800" dirty="0">
                <a:solidFill>
                  <a:srgbClr val="002060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002060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পিনাকিনম্</a:t>
            </a:r>
            <a:r>
              <a:rPr lang="en-AU" sz="1800" dirty="0">
                <a:solidFill>
                  <a:srgbClr val="002060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।" </a:t>
            </a:r>
            <a:endParaRPr lang="en-US" sz="18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  <a:p>
            <a:pPr algn="just" fontAlgn="base"/>
            <a:r>
              <a:rPr lang="en-AU" sz="18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রাজা</a:t>
            </a:r>
            <a:r>
              <a:rPr lang="en-AU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2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দু</a:t>
            </a:r>
            <a:r>
              <a:rPr lang="bn-IN" sz="12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ষ‍্যন্ত </a:t>
            </a:r>
            <a:r>
              <a:rPr lang="en-AU" sz="12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যখন</a:t>
            </a:r>
            <a:r>
              <a:rPr lang="en-AU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হরিণটিকে</a:t>
            </a:r>
            <a:r>
              <a:rPr lang="en-AU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তীর</a:t>
            </a:r>
            <a:r>
              <a:rPr lang="en-AU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নিক্ষেপ</a:t>
            </a:r>
            <a:r>
              <a:rPr lang="en-AU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করতে</a:t>
            </a:r>
            <a:r>
              <a:rPr lang="en-AU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উদ্যত</a:t>
            </a:r>
            <a:r>
              <a:rPr lang="en-AU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হলেন</a:t>
            </a:r>
            <a:r>
              <a:rPr lang="en-AU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ঠিক</a:t>
            </a:r>
            <a:r>
              <a:rPr lang="en-AU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সেই</a:t>
            </a:r>
            <a:r>
              <a:rPr lang="en-AU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সময়</a:t>
            </a:r>
            <a:r>
              <a:rPr lang="en-AU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আশ্রমের</a:t>
            </a:r>
            <a:r>
              <a:rPr lang="en-AU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এক</a:t>
            </a:r>
            <a:r>
              <a:rPr lang="en-AU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তাপস</a:t>
            </a:r>
            <a:r>
              <a:rPr lang="en-AU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বৈখানস</a:t>
            </a:r>
            <a:r>
              <a:rPr lang="en-AU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বলে</a:t>
            </a:r>
            <a:r>
              <a:rPr lang="en-AU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উঠলেন</a:t>
            </a:r>
            <a:r>
              <a:rPr lang="en-AU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-</a:t>
            </a:r>
            <a:endParaRPr lang="en-US" sz="18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  <a:p>
            <a:pPr algn="just" fontAlgn="base"/>
            <a:r>
              <a:rPr lang="en-AU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"</a:t>
            </a:r>
            <a:r>
              <a:rPr lang="en-AU" sz="18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ভো</a:t>
            </a:r>
            <a:r>
              <a:rPr lang="en-AU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ভো</a:t>
            </a:r>
            <a:r>
              <a:rPr lang="en-AU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রাজন!আশ্রম</a:t>
            </a:r>
            <a:r>
              <a:rPr lang="en-AU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মৃগঃ</a:t>
            </a:r>
            <a:r>
              <a:rPr lang="en-AU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অয়ং</a:t>
            </a:r>
            <a:r>
              <a:rPr lang="en-AU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ন </a:t>
            </a:r>
            <a:r>
              <a:rPr lang="en-AU" sz="18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হন্তব্যঃ</a:t>
            </a:r>
            <a:r>
              <a:rPr lang="en-AU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ন </a:t>
            </a:r>
            <a:r>
              <a:rPr lang="en-AU" sz="18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হন্তব্যঃ</a:t>
            </a:r>
            <a:r>
              <a:rPr lang="en-AU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।" </a:t>
            </a:r>
            <a:r>
              <a:rPr lang="en-AU" sz="18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বৈখানস</a:t>
            </a:r>
            <a:r>
              <a:rPr lang="en-AU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রাজা</a:t>
            </a:r>
            <a:r>
              <a:rPr lang="en-AU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দুষ্যন্তকে</a:t>
            </a:r>
            <a:r>
              <a:rPr lang="en-AU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হরিণটিকে</a:t>
            </a:r>
            <a:r>
              <a:rPr lang="en-AU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মারতে</a:t>
            </a:r>
            <a:r>
              <a:rPr lang="en-AU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নিষেধ</a:t>
            </a:r>
            <a:r>
              <a:rPr lang="en-AU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করে</a:t>
            </a:r>
            <a:r>
              <a:rPr lang="en-AU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বলেছেন</a:t>
            </a:r>
            <a:r>
              <a:rPr lang="en-AU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-</a:t>
            </a:r>
            <a:endParaRPr lang="en-US" sz="18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  <a:p>
            <a:pPr algn="ctr" fontAlgn="base"/>
            <a:r>
              <a:rPr lang="en-AU" sz="1800" dirty="0">
                <a:solidFill>
                  <a:srgbClr val="002060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“ন </a:t>
            </a:r>
            <a:r>
              <a:rPr lang="bn-IN" sz="1800" dirty="0">
                <a:solidFill>
                  <a:srgbClr val="002060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খলু </a:t>
            </a:r>
            <a:r>
              <a:rPr lang="en-AU" sz="1800" dirty="0">
                <a:solidFill>
                  <a:srgbClr val="002060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 </a:t>
            </a:r>
            <a:r>
              <a:rPr lang="en-AU" sz="1800" dirty="0" err="1">
                <a:solidFill>
                  <a:srgbClr val="002060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খলু</a:t>
            </a:r>
            <a:r>
              <a:rPr lang="en-AU" sz="1800" dirty="0">
                <a:solidFill>
                  <a:srgbClr val="002060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002060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বানঃ</a:t>
            </a:r>
            <a:r>
              <a:rPr lang="en-AU" sz="1800" dirty="0">
                <a:solidFill>
                  <a:srgbClr val="002060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002060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সন্নিপাত্যোঅয়মস্মিন্</a:t>
            </a:r>
            <a:r>
              <a:rPr lang="en-AU" sz="1800" dirty="0">
                <a:solidFill>
                  <a:srgbClr val="002060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</a:t>
            </a:r>
            <a:endParaRPr lang="en-US" sz="18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  <a:p>
            <a:pPr algn="ctr" fontAlgn="base"/>
            <a:r>
              <a:rPr lang="en-AU" sz="1800" dirty="0" err="1">
                <a:solidFill>
                  <a:srgbClr val="002060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মৃদুনি</a:t>
            </a:r>
            <a:r>
              <a:rPr lang="en-AU" sz="1800" dirty="0">
                <a:solidFill>
                  <a:srgbClr val="002060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002060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মৃগশরীরে</a:t>
            </a:r>
            <a:r>
              <a:rPr lang="en-AU" sz="1800" dirty="0">
                <a:solidFill>
                  <a:srgbClr val="002060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002060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তুলরাশি</a:t>
            </a:r>
            <a:r>
              <a:rPr lang="en-AU" sz="1800" dirty="0">
                <a:solidFill>
                  <a:srgbClr val="002060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002060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ইব</a:t>
            </a:r>
            <a:r>
              <a:rPr lang="en-AU" sz="1800" dirty="0">
                <a:solidFill>
                  <a:srgbClr val="002060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002060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অগ্নিঃ</a:t>
            </a:r>
            <a:r>
              <a:rPr lang="en-AU" sz="1800" dirty="0">
                <a:solidFill>
                  <a:srgbClr val="002060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।।”</a:t>
            </a:r>
            <a:endParaRPr lang="en-US" sz="18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  <a:p>
            <a:pPr algn="just" fontAlgn="base"/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অর্থা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ৎ,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তুলা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রাশিতে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আগুন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দেওয়া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যেমন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ঠিক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নয়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,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তেমনি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রাজার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বানও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মৃগ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দেহে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আঘাতের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যোগ্য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নয়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তিনি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আরও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বলেছিলেন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রাজাদের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অস্ত্র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আর্তদের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রক্ষা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করার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জন্য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,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নিরাপরাধকে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মারার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জন্য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নয়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এই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অঙ্কে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বৈখানস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দুষ্যন্তকে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চক্রবর্তী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পুত্র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লাভের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আশীর্বাদ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করেছিলেন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 </a:t>
            </a:r>
            <a:r>
              <a:rPr lang="bn-IN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শকুন্তলাকে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আশ্রমের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কঠিন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কাজে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নিযুক্ত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দেখে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রাজা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চিন্তা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করলেন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মহর্ষি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কম্ব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শকুন্তলাকে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দিয়ে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আশ্রমের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কাজ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করিয়ে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ঠিক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করছেন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না</a:t>
            </a:r>
            <a:r>
              <a:rPr lang="en-AU" dirty="0">
                <a:solidFill>
                  <a:srgbClr val="2F5496"/>
                </a:solidFill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- </a:t>
            </a:r>
            <a:r>
              <a:rPr lang="en-AU" sz="1800" dirty="0" err="1">
                <a:solidFill>
                  <a:srgbClr val="2F5496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অসাধুদর্শী</a:t>
            </a:r>
            <a:r>
              <a:rPr lang="en-AU" sz="1800" dirty="0">
                <a:solidFill>
                  <a:srgbClr val="2F5496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F5496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খলু</a:t>
            </a:r>
            <a:r>
              <a:rPr lang="en-AU" sz="1800" dirty="0">
                <a:solidFill>
                  <a:srgbClr val="2F5496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F5496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তত্রভবান</a:t>
            </a:r>
            <a:r>
              <a:rPr lang="en-AU" sz="1800" dirty="0">
                <a:solidFill>
                  <a:srgbClr val="2F5496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F5496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কাশ্যপঃ</a:t>
            </a:r>
            <a:r>
              <a:rPr lang="en-AU" sz="1800" dirty="0">
                <a:solidFill>
                  <a:srgbClr val="2F5496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bn-IN" dirty="0">
                <a:solidFill>
                  <a:srgbClr val="2F5496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ইমাম্ </a:t>
            </a:r>
            <a:r>
              <a:rPr lang="en-AU" sz="1800" dirty="0" err="1">
                <a:solidFill>
                  <a:srgbClr val="2F5496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আশ্রমধর্মে</a:t>
            </a:r>
            <a:r>
              <a:rPr lang="en-AU" sz="1800" dirty="0">
                <a:solidFill>
                  <a:srgbClr val="2F5496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F5496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নিযুক্তে</a:t>
            </a:r>
            <a:r>
              <a:rPr lang="en-AU" sz="1800" dirty="0">
                <a:solidFill>
                  <a:srgbClr val="2F5496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।।</a:t>
            </a:r>
            <a:endParaRPr lang="en-US" sz="18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  <a:p>
            <a:pPr algn="just" fontAlgn="base"/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সখীদের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মুখে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শকুন্তলার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জন্ম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বৃত্তান্ত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জেনে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রাজা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জানতে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পারলেন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শকুন্তলা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কোনো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মানবীর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কন্যা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নয়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কারন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দৈবপ্রভাব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ছাড়া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এইরকম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আলোকসামান্যা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রূপ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হতে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পারেনা</a:t>
            </a:r>
            <a:endParaRPr lang="en-US" sz="18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  <a:p>
            <a:pPr algn="ctr" fontAlgn="base"/>
            <a:r>
              <a:rPr lang="en-AU" sz="1800" dirty="0">
                <a:solidFill>
                  <a:srgbClr val="2F5496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“ন </a:t>
            </a:r>
            <a:r>
              <a:rPr lang="en-AU" sz="1800" dirty="0" err="1">
                <a:solidFill>
                  <a:srgbClr val="2F5496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প্রভাতরলং</a:t>
            </a:r>
            <a:r>
              <a:rPr lang="en-AU" sz="1800" dirty="0">
                <a:solidFill>
                  <a:srgbClr val="2F5496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F5496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জ্যোতিরূদেতি</a:t>
            </a:r>
            <a:r>
              <a:rPr lang="en-AU" sz="1800" dirty="0">
                <a:solidFill>
                  <a:srgbClr val="2F5496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F5496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বসুধাতলা</a:t>
            </a:r>
            <a:r>
              <a:rPr lang="en-AU" sz="1800" dirty="0">
                <a:solidFill>
                  <a:srgbClr val="2F5496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ৎ</a:t>
            </a:r>
            <a:r>
              <a:rPr lang="en-IN" sz="1800" dirty="0">
                <a:solidFill>
                  <a:srgbClr val="2F5496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</a:t>
            </a:r>
            <a:endParaRPr lang="en-US" sz="18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  <a:p>
            <a:pPr algn="just" fontAlgn="base">
              <a:spcBef>
                <a:spcPts val="600"/>
              </a:spcBef>
              <a:spcAft>
                <a:spcPts val="1200"/>
              </a:spcAft>
            </a:pPr>
            <a:r>
              <a:rPr lang="en-IN" dirty="0">
                <a:solidFill>
                  <a:srgbClr val="2F5496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                                         </a:t>
            </a:r>
            <a:r>
              <a:rPr lang="bn-IN" dirty="0">
                <a:solidFill>
                  <a:srgbClr val="2F5496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চীনাংশুকামিব </a:t>
            </a:r>
            <a:r>
              <a:rPr lang="en-AU" sz="1800" dirty="0" err="1">
                <a:solidFill>
                  <a:srgbClr val="2F5496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কেতোঃ</a:t>
            </a:r>
            <a:r>
              <a:rPr lang="en-AU" sz="1800" dirty="0">
                <a:solidFill>
                  <a:srgbClr val="2F5496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F5496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প্রতি</a:t>
            </a:r>
            <a:r>
              <a:rPr lang="en-AU" sz="1800" dirty="0">
                <a:solidFill>
                  <a:srgbClr val="2F5496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F5496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বাতং</a:t>
            </a:r>
            <a:r>
              <a:rPr lang="en-AU" sz="1800" dirty="0">
                <a:solidFill>
                  <a:srgbClr val="2F5496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F5496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নিয়মানস্য</a:t>
            </a:r>
            <a:r>
              <a:rPr lang="en-AU" sz="1800" dirty="0">
                <a:solidFill>
                  <a:srgbClr val="2F5496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।।”</a:t>
            </a:r>
            <a:endParaRPr lang="en-US" sz="18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  <a:p>
            <a:pPr algn="just" fontAlgn="base">
              <a:spcBef>
                <a:spcPts val="600"/>
              </a:spcBef>
              <a:spcAft>
                <a:spcPts val="1200"/>
              </a:spcAft>
            </a:pP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এই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উক্তিটি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প্রথম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এসেছে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রাজা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দুষ্মন্ত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করেছিলেন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যখন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তিনি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আশ্রম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থেকে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ফিরে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যাচ্ছিলেন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তখন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শকুন্তলাকে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ছেড়ে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bn-IN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যেতে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তার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মন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চাইছিল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না।একটি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পতাকা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দন্ডকে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এগিয়ে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নিয়ে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গেলে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বায়ু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বলে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পতাকাটি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যেমন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পিছনে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থাকে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bn-IN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তেমনি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রাজার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দেহ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আশ্ৰম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ছেড়ে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এগিয়ে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চলে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কিন্তু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তার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মন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পড়ে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রইল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সকলের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bn-IN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কাছেই</a:t>
            </a:r>
            <a:r>
              <a:rPr lang="en-AU" sz="1800" dirty="0">
                <a:solidFill>
                  <a:srgbClr val="202122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</a:t>
            </a:r>
            <a:endParaRPr lang="en-US" sz="18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6042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BCD333C-4E35-9149-0893-CAB5E358D86C}"/>
              </a:ext>
            </a:extLst>
          </p:cNvPr>
          <p:cNvSpPr txBox="1"/>
          <p:nvPr/>
        </p:nvSpPr>
        <p:spPr>
          <a:xfrm>
            <a:off x="2271251" y="710070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en-AU" sz="2800" b="1" dirty="0" err="1">
                <a:solidFill>
                  <a:srgbClr val="2F5496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অভিজ্ঞানশকুন্তলম্</a:t>
            </a:r>
            <a:r>
              <a:rPr lang="en-AU" sz="2800" b="1" dirty="0">
                <a:solidFill>
                  <a:srgbClr val="2F5496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800" b="1" dirty="0" err="1">
                <a:solidFill>
                  <a:srgbClr val="2F5496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নাটকের</a:t>
            </a:r>
            <a:r>
              <a:rPr lang="en-AU" sz="2800" b="1" dirty="0">
                <a:solidFill>
                  <a:srgbClr val="2F5496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800" b="1" dirty="0" err="1">
                <a:solidFill>
                  <a:srgbClr val="2F5496"/>
                </a:solidFill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দ্বিতীয়</a:t>
            </a:r>
            <a:r>
              <a:rPr lang="en-AU" sz="2800" b="1" dirty="0">
                <a:solidFill>
                  <a:srgbClr val="2F5496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800" b="1" dirty="0" err="1">
                <a:solidFill>
                  <a:srgbClr val="2F5496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অঙ্ক</a:t>
            </a:r>
            <a:endParaRPr lang="en-US" sz="28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73FF76A-41B5-34D6-665A-BBED50B9EFAB}"/>
              </a:ext>
            </a:extLst>
          </p:cNvPr>
          <p:cNvSpPr txBox="1"/>
          <p:nvPr/>
        </p:nvSpPr>
        <p:spPr>
          <a:xfrm>
            <a:off x="432620" y="1445343"/>
            <a:ext cx="10933470" cy="5324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রাতের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অন্ধকার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অপসারণ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করে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যেমন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ঊষার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প্রকাশ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তেমনি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প্রথমাংকের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পর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দ্বিতীয়াংকের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অবতারণা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।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প্রকৃতপক্ষে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এ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দ্বিতীয়াংক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প্রথমাংকেরই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প্রবাহ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,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কেবল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রাজা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দুষ্যন্তের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হহৃদয়চিত্র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এখানে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অধিকতর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পরিস্ফুট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।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মৃগয়াসক্ত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রাজাকে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সঙ্গদান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করতে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করতে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বয়স্য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বিদূষক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একেবারে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অতিষ্ঠ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হয়ে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উঠেছেন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।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কিন্তু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আশ্রমে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শকুন্তলাকে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দেখে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অবধি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রাজার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মনে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স্বস্তি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নেই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,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নয়নে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নিদ্রা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নেই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।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আশ্রমবালার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আকর্ষণে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তিনি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আর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আশ্রম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ছেড়ে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যেতে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চাইছেন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না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।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বিদূষকের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অনুরোধে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রাজা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একদিনের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জন্য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মৃগয়া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স্থগিত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রাখলেন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।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তিনি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বিদূষকের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সঙ্গে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শকুন্তলার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অসাধারণ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রূপলাবণ্য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এবং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তার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প্রতি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তাঁর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তীর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আকর্ষণ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ইত্যাদি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নিয়ে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আলোচনায়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ব্যাপৃত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থাকলেন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।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কি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উপায়ে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পুনরায়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আশ্রমে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প্রবেশ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করা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যায়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,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তা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'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নিয়ে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রাজা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চিন্তা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করতে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থাকলে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,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সে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সময়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আশ্রম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থেকে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দুজন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তাপস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এসে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রাজাকে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আশ্রমে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রাক্ষসের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উপদ্রবের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কথা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জানিয়ে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তাঁকে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কয়েকদিনের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জন্য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আশ্রমে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অবস্থান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করতে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অনুরোধ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করলেন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।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ঋষিদের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প্রতি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কর্তব্যপালনের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জন্য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রাজা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আশ্রমে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যেতে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প্রস্তুত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হলে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,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ঠিক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সেই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মুহূর্তে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রাজধানী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থেকে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‘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করভক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’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নামে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।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এক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দূত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এসে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রাজাকে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জানায়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যে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,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রাজমাতা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‘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পুত্রপিণ্ডপালন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ব্রতে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’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রাজাকে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রাজপ্রাসাদে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উপস্থিত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থাকতে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বলেছেন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। “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ইতঃ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তপস্বিকার্যম্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ইতোগুরুজনাঙ্গ্র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”-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একদিকে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ঋষিদের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প্রতি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কর্তব্য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আর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অন্যদিকে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গুরুজনের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আদেশ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,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দুটির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কোনটিই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লঙ্ঘন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করা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যায়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না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।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রাজা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কিংকর্তব্যবিমূঢ়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হয়ে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পড়লেন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।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অনন্তর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সবদিক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বিবেচনা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করে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,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বিদূষককে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নিজের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প্রতিনিধিরূপে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রাজধানীতে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প্রেরণ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করে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স্বয়ং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রাক্ষস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বিতাড়নের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উদ্দেশ্যে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আশ্রমে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চলে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গেলেন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।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রাজধানী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যাবার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অব্যবহিত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পূর্বে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রাজা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বয়স্য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বিদূষকের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হাত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ধরে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বললেন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,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বন্ধু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,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শকুন্তলার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বিষয়ে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তোমাকে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যা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বলেছি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সবই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“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পরিহাস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বিজল্পিতম্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”,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এর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মধ্যে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এতটুকু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সত্যতা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নেই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।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তাই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তুমি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এতে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গুরুত্ব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আরোপ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করো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না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যদি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চপল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ও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মুখর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বিদূষক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রাজান্তঃপুরে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প্রবেশ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করে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রাজমহিষীদের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কাছে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শকুন্তলাবৃত্তান্ত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কথাচ্ছলে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প্রকাশ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করে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দেয়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-এ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আশঙ্কায়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রাজার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এ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মিথ্যাকথন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।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কেননা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শকুন্তলাবৃত্তান্ত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সকলের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কাছে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বিদিত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হলে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,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পরবর্তীকালে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রাজার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পক্ষে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শকুন্তলা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প্রত্যাখ্যান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অসম্ভব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হয়ে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উঠতে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পারে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।</a:t>
            </a:r>
          </a:p>
        </p:txBody>
      </p:sp>
    </p:spTree>
    <p:extLst>
      <p:ext uri="{BB962C8B-B14F-4D97-AF65-F5344CB8AC3E}">
        <p14:creationId xmlns:p14="http://schemas.microsoft.com/office/powerpoint/2010/main" val="1695836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C6678CF-CC65-4653-5468-5E7F47ECB2DD}"/>
              </a:ext>
            </a:extLst>
          </p:cNvPr>
          <p:cNvSpPr txBox="1"/>
          <p:nvPr/>
        </p:nvSpPr>
        <p:spPr>
          <a:xfrm>
            <a:off x="2703871" y="395437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en-AU" sz="2800" b="1" dirty="0" err="1">
                <a:solidFill>
                  <a:srgbClr val="2F5496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অভিজ্ঞানশকুন্তলম্</a:t>
            </a:r>
            <a:r>
              <a:rPr lang="en-AU" sz="2800" b="1" dirty="0">
                <a:solidFill>
                  <a:srgbClr val="2F5496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800" b="1" dirty="0" err="1">
                <a:solidFill>
                  <a:srgbClr val="2F5496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নাটকের</a:t>
            </a:r>
            <a:r>
              <a:rPr lang="en-AU" sz="2800" b="1" dirty="0">
                <a:solidFill>
                  <a:srgbClr val="2F5496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800" b="1" dirty="0" err="1">
                <a:solidFill>
                  <a:srgbClr val="2F5496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তৃ</a:t>
            </a:r>
            <a:r>
              <a:rPr lang="en-AU" sz="2800" b="1" dirty="0" err="1">
                <a:solidFill>
                  <a:srgbClr val="2F5496"/>
                </a:solidFill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তীয়</a:t>
            </a:r>
            <a:r>
              <a:rPr lang="en-AU" sz="2800" b="1" dirty="0">
                <a:solidFill>
                  <a:srgbClr val="2F5496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800" b="1" dirty="0" err="1">
                <a:solidFill>
                  <a:srgbClr val="2F5496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অঙ্ক</a:t>
            </a:r>
            <a:endParaRPr lang="en-US" sz="28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25EA311-4550-DA2B-3C0F-65818E40F278}"/>
              </a:ext>
            </a:extLst>
          </p:cNvPr>
          <p:cNvSpPr txBox="1"/>
          <p:nvPr/>
        </p:nvSpPr>
        <p:spPr>
          <a:xfrm>
            <a:off x="757084" y="1861797"/>
            <a:ext cx="10589342" cy="42088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মহাপ্রভাব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রাজা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দুষ্যন্তের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উপস্থিতিতে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কথাশ্রমে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রাক্ষসদের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উপদ্রবের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সমাপ্তি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ঘটল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।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এদিকে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শকুন্তলা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কামানলে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পীড়িতা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।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অনসূয়া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এবং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প্রিয়ংবদা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উশীরলেপন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ও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সনাল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নলিনীপত্র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নিয়ে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শকুন্তলার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পরিচর্যায়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ব্যস্ত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।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মদনপীড়িত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রাজা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শকুন্তলার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সন্ধানে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বেরিয়ে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মালিনীতীরে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বেতসকুঞ্জে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তাকে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আবিষ্কার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করে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,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নিজেকে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অন্তরালে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প্রচ্ছন্ন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রেখে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সখীদের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মুখে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শকুন্তলার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অন্তরের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কথা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সব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শুনলেন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।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সখী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দ্বয়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শুকোদরকোমলপদ্মপত্রে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নখের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আঁচড়ে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প্রণয়লিপি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রচনা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করে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রাজার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কাছে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প্রেরণ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করবার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পরামর্শ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দিলে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,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শকুন্তলা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তা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'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রচনা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করে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সখীদের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শোনাতে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গেলে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,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রাজা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সেই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মুহূর্তে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তাদের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সমক্ষে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আত্মপ্রকাশ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করলেন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।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সখীরা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দুষ্যন্ত-শকুন্তলার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একান্ত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পারস্পরিক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নিবিড়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আলাপের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অবকাশ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করে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দিলেন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।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অনন্তর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শকুন্তলার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দেহতাপ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নিবারণের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জন্য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শান্তিবারি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হস্তে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গৌতমী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সেখানে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উপস্থিত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হলে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,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রাজা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কুঞ্জের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অন্তরালে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প্রচ্ছন্ন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থাকলেন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,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এবং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শকুন্তলাকে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নিয়ে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গৌতমী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আশ্রমের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পর্ণকুটিরে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চলে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গেলে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,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রাজা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লতাগৃহ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ত্যাগ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করে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বহির্গত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হয়ে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রাক্ষস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বিতাড়নে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আত্মনিয়োগ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করলেন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।</a:t>
            </a:r>
          </a:p>
        </p:txBody>
      </p:sp>
    </p:spTree>
    <p:extLst>
      <p:ext uri="{BB962C8B-B14F-4D97-AF65-F5344CB8AC3E}">
        <p14:creationId xmlns:p14="http://schemas.microsoft.com/office/powerpoint/2010/main" val="3429099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D92B8B6-BB99-DBC7-F782-D91BEF8264AA}"/>
              </a:ext>
            </a:extLst>
          </p:cNvPr>
          <p:cNvSpPr txBox="1"/>
          <p:nvPr/>
        </p:nvSpPr>
        <p:spPr>
          <a:xfrm>
            <a:off x="2762865" y="808391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en-AU" sz="2800" b="1" dirty="0" err="1">
                <a:solidFill>
                  <a:srgbClr val="2F5496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অভিজ্ঞানশকুন্তলম্</a:t>
            </a:r>
            <a:r>
              <a:rPr lang="en-AU" sz="2800" b="1" dirty="0">
                <a:solidFill>
                  <a:srgbClr val="2F5496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800" b="1" dirty="0" err="1">
                <a:solidFill>
                  <a:srgbClr val="2F5496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নাটকের</a:t>
            </a:r>
            <a:r>
              <a:rPr lang="en-AU" sz="2800" b="1" dirty="0">
                <a:solidFill>
                  <a:srgbClr val="2F5496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800" b="1" dirty="0" err="1">
                <a:solidFill>
                  <a:srgbClr val="2F5496"/>
                </a:solidFill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চতুর্থ</a:t>
            </a:r>
            <a:r>
              <a:rPr lang="en-AU" sz="2800" b="1" dirty="0">
                <a:solidFill>
                  <a:srgbClr val="2F5496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800" b="1" dirty="0" err="1">
                <a:solidFill>
                  <a:srgbClr val="2F5496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অঙ্ক</a:t>
            </a:r>
            <a:endParaRPr lang="en-US" sz="28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B3A0047-ACF3-0BE9-5EF8-C4DF6024F6C9}"/>
              </a:ext>
            </a:extLst>
          </p:cNvPr>
          <p:cNvSpPr txBox="1"/>
          <p:nvPr/>
        </p:nvSpPr>
        <p:spPr>
          <a:xfrm>
            <a:off x="943897" y="1582993"/>
            <a:ext cx="10668000" cy="46281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এ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অংকের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বিষ্কম্ভকে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শকুন্তলার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সখী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দ্বয়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পুষ্প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চয়ন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করতে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করতে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সম্প্রতি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গান্ধর্ব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বিধিমতে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পরিণীতা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শকুন্তলাকে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রাজা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রাজধানীতে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ফিরে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গিয়ে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স্মরণ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করবেন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কিনা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- এ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বিষয়ে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আলোচনা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করতে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থাকলে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,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সুলভকোপ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,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প্রকৃতিবক্র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ঋষি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দুর্বাসা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আশ্রমের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পর্ণকুটির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দ্বারে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আবির্ভূত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হলেন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।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পতিচিন্তায়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নিমগ্না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শকুন্তলা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পূজনীয়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অতিথির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আগমন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জানতে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না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পেরে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অতিথিসৎকারের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গুরুত্বপূর্ণ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কাজে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শৈথিল্য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প্রকাশ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করলেন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।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শকুন্তলার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অশালীন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আচরণে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অবমানিত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ঋষি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ক্রুদ্ধ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হয়ে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শকুন্তলার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উপর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অভিশাপ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বর্ষণ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করলেন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,-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শকুন্তলা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যার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কথা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অনন্যচিত্তে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চিন্তা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করছেন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,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স্মরণ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করিয়ে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দিলেও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সে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ব্যক্তি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তাকে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চিনতে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পারবে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না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যেমন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প্রমত্ত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ব্যক্তি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তার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পূর্বোচ্চারিত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কথা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পরমুহূর্তে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স্মরণ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করতে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পারে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না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।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তবে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সখী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দ্বয়ের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আন্তরিক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প্রচেষ্টায়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শাপমুক্তির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উপায়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জানা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গেল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যে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,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শকুন্তলা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কোন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অভিজ্ঞান-আভরণ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প্রদর্শন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করতে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পারলে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রাজা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দুষ্যন্ত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তাকে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চিনতে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পারবেন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।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অভিবৃত্তান্ত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শকুন্তলার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অগোচরে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থেকে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গেল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।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কেবল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অনসূয়া-প্রিয়ংবদা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ছাড়া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তা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'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কেউ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জানতে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পারল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না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।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মহর্ষি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কথ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সোমতীর্থ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থেকে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ফিরে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এসেছেন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।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আশ্রমের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অগ্নিশরণে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প্রবেশ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করতে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গিয়েই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তিনি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ছন্দোবদ্ধ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দৈববাণীর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মাধ্যমে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অবগত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হলেন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যে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,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শকুন্তলা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রাজা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দুষ্যন্তের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সঙ্গে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গান্ধর্ববিধিমতে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পরিণয়সূত্রে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আবদ্ধ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হয়েছে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এবং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সম্প্রতি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সে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সন্তান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-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সম্ভবা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।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শাস্ত্রনিষ্ণাত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উদারচেতা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মহর্ষি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দুষান্ত-শকুন্তলার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এ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বিবাহ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সানন্দে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অনুমোদন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করে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,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শকুন্তলাকে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পতিগৃহে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প্রেরণের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জন্য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যাবতীয়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মাঙ্গলিক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অনুষ্ঠানাদি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সহসা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সম্পন্ন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করতে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নির্দেশ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দিলেন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।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শকুন্তলার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আসন্ন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বিদায়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স্মরণ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করে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মহর্ষি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কথ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,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দুইসখী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অনসূয়া-প্রিয়ংবদা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, </a:t>
            </a:r>
          </a:p>
        </p:txBody>
      </p:sp>
    </p:spTree>
    <p:extLst>
      <p:ext uri="{BB962C8B-B14F-4D97-AF65-F5344CB8AC3E}">
        <p14:creationId xmlns:p14="http://schemas.microsoft.com/office/powerpoint/2010/main" val="14187175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82BC7F7-F2C8-1EAD-15BE-EB07CD706AD7}"/>
              </a:ext>
            </a:extLst>
          </p:cNvPr>
          <p:cNvSpPr txBox="1"/>
          <p:nvPr/>
        </p:nvSpPr>
        <p:spPr>
          <a:xfrm>
            <a:off x="314632" y="2692794"/>
            <a:ext cx="11434916" cy="19005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আশ্রমের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পশুপাখী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পর্যন্ত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বিহ্বল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হয়ে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পড়ল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।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মহর্ষি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আশ্রমের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বনস্পতিদের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কাছে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শকুন্তলার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পতিগৃহে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যাত্রার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অনুমতি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চাইলে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,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কোকিলের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কন্ঠস্বরের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মাধ্যমে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তা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পাওয়া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গেল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।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আশ্রমতরুদের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প্রদত্ত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আবরণ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ও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আভরণে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সজ্জিত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হয়ে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,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শকুন্তলা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সমগ্র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তপোবনকে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শোকে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নিমগ্ন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করে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অশ্রুভারাক্রান্ত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নয়নে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শার্ঙ্গরব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,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শারদ্বত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ও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গৌতমী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সমভিব্যাহারে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আশ্রম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ত্যাগ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করে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হস্তিনাপুরের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পথে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পা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বাড়াল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।</a:t>
            </a:r>
          </a:p>
        </p:txBody>
      </p:sp>
    </p:spTree>
    <p:extLst>
      <p:ext uri="{BB962C8B-B14F-4D97-AF65-F5344CB8AC3E}">
        <p14:creationId xmlns:p14="http://schemas.microsoft.com/office/powerpoint/2010/main" val="11307510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15A6F92-F0F5-23B8-D54A-7138B66C79B7}"/>
              </a:ext>
            </a:extLst>
          </p:cNvPr>
          <p:cNvSpPr txBox="1"/>
          <p:nvPr/>
        </p:nvSpPr>
        <p:spPr>
          <a:xfrm>
            <a:off x="2497394" y="244181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en-AU" sz="2800" b="1" dirty="0" err="1">
                <a:solidFill>
                  <a:srgbClr val="2F5496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অভিজ্ঞানশকুন্তলম্</a:t>
            </a:r>
            <a:r>
              <a:rPr lang="en-AU" sz="2800" b="1" dirty="0">
                <a:solidFill>
                  <a:srgbClr val="2F5496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800" b="1" dirty="0" err="1">
                <a:solidFill>
                  <a:srgbClr val="2F5496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নাটকের</a:t>
            </a:r>
            <a:r>
              <a:rPr lang="en-AU" sz="2800" b="1" dirty="0">
                <a:solidFill>
                  <a:srgbClr val="2F5496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800" b="1" dirty="0" err="1">
                <a:solidFill>
                  <a:srgbClr val="2F5496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পঞ্চম</a:t>
            </a:r>
            <a:r>
              <a:rPr lang="en-AU" sz="2800" b="1" dirty="0">
                <a:solidFill>
                  <a:srgbClr val="2F5496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800" b="1" dirty="0" err="1">
                <a:solidFill>
                  <a:srgbClr val="2F5496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অঙ্ক</a:t>
            </a:r>
            <a:endParaRPr lang="en-US" sz="28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525E3BA-A36C-3F13-8D94-12D4EFAEEF27}"/>
              </a:ext>
            </a:extLst>
          </p:cNvPr>
          <p:cNvSpPr txBox="1"/>
          <p:nvPr/>
        </p:nvSpPr>
        <p:spPr>
          <a:xfrm>
            <a:off x="599768" y="1154632"/>
            <a:ext cx="10628671" cy="54591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সংগীতশালা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থেকে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রাজার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পূর্বপ্রণয়িনী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হংসপদিকার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গীত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শ্রবণ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করে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রাজা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বয়স্য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বিদূষককে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প্রেরণ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করলেন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নাগরিকবৃত্তিতে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তাঁকে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শান্ত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করার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উদ্দেশ্যে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।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সংগীতশ্রবণে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অত্যন্ত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উৎকণ্ঠিত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হয়ে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এর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কারণ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অনুধাবনের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চেষ্টা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করেও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ব্যর্থ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হলেন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।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এমন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সময়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মহর্ষি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কণ্ঠের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আশ্রম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থেকে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ঋষিদের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সঙ্গে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দুজন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নারী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এসেছেন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এবং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তাঁরা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রাজার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সঙ্গে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দেখা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করতে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চান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,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জানতে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পেরে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অগ্নিগৃহে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যথোচিত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সৎকারের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পর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রাজা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দুষ্যন্ত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তাঁদেরআগমনের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কারণ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জানতে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চাইলেন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।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ঋষিগণ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জানালেন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যে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,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মহর্ষি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রাজা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এবং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শকুন্তলার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গান্ধর্ববিবাহ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অনুমোদন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করেছেন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এবং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সন্তানসম্ভবা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ধর্মপত্নী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শকুন্তলাকে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অন্তঃপুরে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যথোচিত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মর্যাদাসহকারে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স্থান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দিয়ে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রাজা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যেন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মহর্ষির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বাসনা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চরিতার্থ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করেন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।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দুর্বাসার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অভিশাপে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রাজার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মন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মোহাচ্ছন্ন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ছিল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বলে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শকুন্তলাবৃত্তান্ত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একেবারেই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রাজার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স্মরণপথে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উদিত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হল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না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।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তাই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পরস্ত্রী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গ্রহণের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ভয়ে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তিনি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শকুন্তলাকে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তাঁর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পূর্বপরিণীতা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পত্নীরূপে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স্বীকার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করতে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দ্বিধাবোধ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করলেন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।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শকুন্তলা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তাঁর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পূর্বপরিণয়ের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প্রমাণস্বরূপ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রাজার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নামাংকিত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অঙ্গুরীয়কটি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প্রদর্শন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করাতে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গিয়ে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দেখেন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যে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,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সেটি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তাঁর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অঙ্গুলি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থেকে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ভ্রষ্ট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হয়েছে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।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এরপর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আশ্রমে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তাঁদের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গোপনপ্রণয়ের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আরো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কিছু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প্রমাণ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প্রদর্শন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করেও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কোন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ফল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হল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না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।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রাজা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শকুন্তলাকে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কুৎসিত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ভর্ৎসনা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করে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অত্যন্ত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রূঢ়ভাবে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বিসর্জন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দিলেন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।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অতঃপর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রাজপুরোহিতের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বিবেচনায়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স্থির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হয়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যে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,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সন্তানপ্রসব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পর্যন্ত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শকুন্তলা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রাজপুরোহিতের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গৃহে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থাকবেন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এবং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যদি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তিনি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রাজচক্রবর্তীলক্ষণযুক্ত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পুত্রের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জন্মদান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করেন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,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তাহলে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রাজা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তাঁকে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ধর্মপত্নী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বলে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গ্রহণ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করবেন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,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অন্যথা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তাঁকে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কণ্ঠের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আশ্রমে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প্রেরণ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করা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হবে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।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পথে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ক্রন্দনরতা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শকুন্তলাকে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কোন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এক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জ্যোতির্ময়ী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রমণীমূর্তি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অপ্সরাতীর্থের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দিকে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নিয়ে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গেলেন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।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চিন্তান্বিত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বিপর্যস্ত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রাজা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প্রতীহারীকে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বললেন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তাঁকে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শয়নগৃহের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পথ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দেখাতে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,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তিনি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বড়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ক্লান্ত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।</a:t>
            </a:r>
          </a:p>
        </p:txBody>
      </p:sp>
    </p:spTree>
    <p:extLst>
      <p:ext uri="{BB962C8B-B14F-4D97-AF65-F5344CB8AC3E}">
        <p14:creationId xmlns:p14="http://schemas.microsoft.com/office/powerpoint/2010/main" val="3305751471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53</TotalTime>
  <Words>1685</Words>
  <Application>Microsoft Office PowerPoint</Application>
  <PresentationFormat>Widescreen</PresentationFormat>
  <Paragraphs>44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Kalpurush</vt:lpstr>
      <vt:lpstr>Times New Roman</vt:lpstr>
      <vt:lpstr>Tw Cen MT</vt:lpstr>
      <vt:lpstr>Droplet</vt:lpstr>
      <vt:lpstr> কালিদাস রচিত অভিজ্ঞানশকুন্তলম্ নাটক Course- DSE-3 (VI Semester Honours Students)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Kaushik Sarkar</dc:creator>
  <cp:lastModifiedBy>Kaushik Sarkar</cp:lastModifiedBy>
  <cp:revision>6</cp:revision>
  <dcterms:created xsi:type="dcterms:W3CDTF">2025-01-19T13:57:08Z</dcterms:created>
  <dcterms:modified xsi:type="dcterms:W3CDTF">2025-01-19T14:50:28Z</dcterms:modified>
</cp:coreProperties>
</file>